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6" r:id="rId2"/>
    <p:sldId id="422" r:id="rId3"/>
    <p:sldId id="401" r:id="rId4"/>
    <p:sldId id="402" r:id="rId5"/>
    <p:sldId id="421" r:id="rId6"/>
    <p:sldId id="403" r:id="rId7"/>
    <p:sldId id="423" r:id="rId8"/>
    <p:sldId id="404" r:id="rId9"/>
    <p:sldId id="424" r:id="rId10"/>
    <p:sldId id="425" r:id="rId11"/>
    <p:sldId id="405" r:id="rId12"/>
    <p:sldId id="406" r:id="rId13"/>
    <p:sldId id="407" r:id="rId14"/>
    <p:sldId id="427" r:id="rId15"/>
    <p:sldId id="426" r:id="rId16"/>
    <p:sldId id="408" r:id="rId17"/>
    <p:sldId id="409" r:id="rId18"/>
    <p:sldId id="410" r:id="rId19"/>
    <p:sldId id="411" r:id="rId20"/>
    <p:sldId id="428" r:id="rId21"/>
    <p:sldId id="429" r:id="rId22"/>
    <p:sldId id="412" r:id="rId23"/>
    <p:sldId id="430" r:id="rId24"/>
    <p:sldId id="431" r:id="rId25"/>
    <p:sldId id="413" r:id="rId26"/>
    <p:sldId id="414" r:id="rId27"/>
    <p:sldId id="432" r:id="rId28"/>
    <p:sldId id="415" r:id="rId29"/>
    <p:sldId id="433" r:id="rId30"/>
    <p:sldId id="416" r:id="rId31"/>
    <p:sldId id="417" r:id="rId32"/>
    <p:sldId id="418" r:id="rId33"/>
    <p:sldId id="434" r:id="rId34"/>
    <p:sldId id="435" r:id="rId35"/>
    <p:sldId id="436" r:id="rId36"/>
    <p:sldId id="419" r:id="rId37"/>
    <p:sldId id="420" r:id="rId38"/>
    <p:sldId id="437" r:id="rId39"/>
    <p:sldId id="259" r:id="rId4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83" d="100"/>
          <a:sy n="83" d="100"/>
        </p:scale>
        <p:origin x="114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9.bin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31.bin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33.bin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4 Cache Memory Optimization (Part 2)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4.4 Problem 4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16835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13:06 So, for every 1000 instruction that I fetch how many misses that is occurring.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13:12 So, we will try to solve this problem.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13:15 Miss rate is typically defined as number of misses encountered divided by number of memory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13:21 access need.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13:22 It can also be defined as misses per instruction divided by memory access per instruction because;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13:28 if the instruction side get cancelled it is same as misses per memory access.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13:33 So, the conventional equation of miss rate; which is defined as number of misses divided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13:38 by number of memory access.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13:40 We can also be written as misses per instruction divided by memory access per instruction.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13:47 This we could represent it as MR.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13:50 MR stands for Miss Rate is defined as MPI misses per instruction divided by MAPI memory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13:57 access per instruction.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13:58 Or if you wanted to get what is MPI, it is miss rate into(x) memory access per instruction.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0F90848-6A4D-FD8E-7079-AD89C8E4D2A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59632" y="4509120"/>
          <a:ext cx="6155829" cy="2004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20000" imgH="2286000" progId="PBrush">
                  <p:embed/>
                </p:oleObj>
              </mc:Choice>
              <mc:Fallback>
                <p:oleObj name="Bitmap Image" r:id="rId2" imgW="7020000" imgH="228600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0F90848-6A4D-FD8E-7079-AD89C8E4D2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59632" y="4509120"/>
                        <a:ext cx="6155829" cy="200461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9693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4.4 Problem 4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09634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14:05 So, the miss rate value is been defined as 0.03 that is our miss rate.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14:16 Now memory access per instruction is 1.5 from where did we get this value.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14:23 Let us try to see that.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14:25 It was mentioned that you have 50 percent of instructions are memory access.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14:30 So, for an instruction there is minimum one memory access, because when you go and fetch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14:35 an instruction during the instruction fetch stage.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14:39 That is one time do you access a memory, the first time that you access memory.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14:43 If it is a load store instruction, then during the mem stage also you are going to access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14:48 the memory.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14:49 So, they will be 2 times for every load store instruction, we are going to access memory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14:55 two times.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14:56 But for every other instruction you are going to access memory one time.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14:59 So, on an average we have 50 percent of the instruction which are load store.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6983231-81A2-3CF3-CD58-14DFF15940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2545653"/>
              </p:ext>
            </p:extLst>
          </p:nvPr>
        </p:nvGraphicFramePr>
        <p:xfrm>
          <a:off x="1763688" y="4437112"/>
          <a:ext cx="4945410" cy="21014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05680" imgH="3019320" progId="PBrush">
                  <p:embed/>
                </p:oleObj>
              </mc:Choice>
              <mc:Fallback>
                <p:oleObj name="Bitmap Image" r:id="rId2" imgW="7105680" imgH="3019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63688" y="4437112"/>
                        <a:ext cx="4945410" cy="2101468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109CA72D-9E78-630B-A15D-92E31F3FA865}"/>
              </a:ext>
            </a:extLst>
          </p:cNvPr>
          <p:cNvSpPr/>
          <p:nvPr/>
        </p:nvSpPr>
        <p:spPr>
          <a:xfrm>
            <a:off x="1259632" y="4149080"/>
            <a:ext cx="4896544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739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4.4 Problem 4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01622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15:05 Meaning, average access per instruction average memory access per instruction is 1.5.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15:12 So, your misses per instruction is 0.045.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15:19 Now this is actually MPI 0.045.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15:29 Now MPKI misses per kilo instruction is defined as MPI into(x) 1000.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15:42 So, our MPI value is 0.045.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15:46 So, MPKI is equal to 45.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15:51 So, MPKI is a new measurement, miss rate into(x) memory access per instruction that is called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15:58 misses per kilo instruction.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3D35ACC-71C5-58DD-8022-832BC4E5C60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6492581"/>
              </p:ext>
            </p:extLst>
          </p:nvPr>
        </p:nvGraphicFramePr>
        <p:xfrm>
          <a:off x="1115616" y="3429000"/>
          <a:ext cx="6271270" cy="2887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991200" imgH="3219480" progId="PBrush">
                  <p:embed/>
                </p:oleObj>
              </mc:Choice>
              <mc:Fallback>
                <p:oleObj name="Bitmap Image" r:id="rId2" imgW="6991200" imgH="3219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5616" y="3429000"/>
                        <a:ext cx="6271270" cy="288786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343401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4.4 Problem 4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08823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16:01 That is what we have obtained.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16:02 Now the next portion is find memory stall cycles per miss.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16:08 The memory stall cycles per miss is defined as miss rate into miss penalty your miss rate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16:16 is equal to 0.03 into(x) miss penalty is equal to 500.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16:21 So, the memory stalls is 15.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16:27 On an average every miss will have 15 cycles of memory stall.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16:36 So, memory stalls is defined memory stall cycles per miss.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16:39 For every miss you are going to have 15 cycles on an average, memory stalls per cycle.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22169D4-9C75-76AA-A896-06BC7BEED4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7307601"/>
              </p:ext>
            </p:extLst>
          </p:nvPr>
        </p:nvGraphicFramePr>
        <p:xfrm>
          <a:off x="2051720" y="3789040"/>
          <a:ext cx="5069756" cy="27079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15040" imgH="3800520" progId="PBrush">
                  <p:embed/>
                </p:oleObj>
              </mc:Choice>
              <mc:Fallback>
                <p:oleObj name="Bitmap Image" r:id="rId2" imgW="7115040" imgH="3800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51720" y="3789040"/>
                        <a:ext cx="5069756" cy="270794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85800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4.5 Problem 5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68255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4.5 Problem 5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51217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16:47 Next we move on to </a:t>
            </a:r>
            <a:r>
              <a:rPr lang="en-US" sz="1200" b="1" i="0" dirty="0">
                <a:solidFill>
                  <a:srgbClr val="C00000"/>
                </a:solidFill>
                <a:effectLst/>
              </a:rPr>
              <a:t>the fifth problem</a:t>
            </a:r>
            <a:r>
              <a:rPr lang="en-US" sz="1200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16:49 Consider a cache system with a miss rate of an I-cache.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16:53 So, here this we have a separate cache I and D-cache is separate.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16:57 </a:t>
            </a:r>
            <a:r>
              <a:rPr lang="en-US" sz="1200" b="1" i="0" dirty="0">
                <a:solidFill>
                  <a:srgbClr val="C00000"/>
                </a:solidFill>
                <a:effectLst/>
              </a:rPr>
              <a:t>Consider a cache system with a miss rate of I-cache is equal to 2 percent and D-cache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i="0" dirty="0">
                <a:solidFill>
                  <a:srgbClr val="C00000"/>
                </a:solidFill>
                <a:effectLst/>
              </a:rPr>
              <a:t>17:01 is equal to 4 percent.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AA71A1B-C6FE-51E4-1730-85446A3038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9133623"/>
              </p:ext>
            </p:extLst>
          </p:nvPr>
        </p:nvGraphicFramePr>
        <p:xfrm>
          <a:off x="899592" y="3068960"/>
          <a:ext cx="7058025" cy="186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58160" imgH="1866960" progId="PBrush">
                  <p:embed/>
                </p:oleObj>
              </mc:Choice>
              <mc:Fallback>
                <p:oleObj name="Bitmap Image" r:id="rId2" imgW="7058160" imgH="1866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3068960"/>
                        <a:ext cx="7058025" cy="18669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49096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4.5 Problem 5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95536" y="1268760"/>
            <a:ext cx="8241831" cy="338437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17:03 The processor CPI is equal to 2 without memory stalls and miss penalty.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17:06 So, these may be the stalls with hazards alone.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17:09 Without any memory stalls or without any misses with respect to caches you are going to have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17:15 a CPI of 2.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17:16 If you miss the miss penalty is 100 cycles.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17:19 Determine how much faster the processor would run if it is a perfect cache that never missed.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17:25 Assume frequency of load and store is 36 percentage.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17:29 Now in solving this question, you see that for an ideal processor it is mentioned that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17:36 CPI is equal to 2.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17:38 Now for your real processor CPI is base CPI plus memory stall CPI.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17:44 Now the stall CPI how many stalls you are going to incur, you can have stalls in the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17:48 I-cache during the instruction fetch stage.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17:51 You can have stalls in the D-cache during the mem stage.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17:55 So, stall CPI is percentage use of I-cache into(x) stalls of the I-cache, plus percentage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42A5F1ED-5D54-ED62-2BB3-BEB4E14D1E8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2273577"/>
              </p:ext>
            </p:extLst>
          </p:nvPr>
        </p:nvGraphicFramePr>
        <p:xfrm>
          <a:off x="1619672" y="4704361"/>
          <a:ext cx="5934472" cy="2153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86600" imgH="2571840" progId="PBrush">
                  <p:embed/>
                </p:oleObj>
              </mc:Choice>
              <mc:Fallback>
                <p:oleObj name="Bitmap Image" r:id="rId2" imgW="7086600" imgH="2571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4704361"/>
                        <a:ext cx="5934472" cy="215363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151453A-FC3E-EAFE-EF04-51CDA9CA0387}"/>
              </a:ext>
            </a:extLst>
          </p:cNvPr>
          <p:cNvSpPr txBox="1"/>
          <p:nvPr/>
        </p:nvSpPr>
        <p:spPr>
          <a:xfrm>
            <a:off x="7157103" y="188640"/>
            <a:ext cx="2016224" cy="378565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CPI (Cache Performance Index)</a:t>
            </a:r>
          </a:p>
          <a:p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Effective CPI = Baseline CPI + CPI of memory accesses </a:t>
            </a:r>
          </a:p>
          <a:p>
            <a:endParaRPr lang="en-US" altLang="en-US" sz="1000" dirty="0"/>
          </a:p>
          <a:p>
            <a:pPr algn="l" fontAlgn="base"/>
            <a:r>
              <a:rPr lang="en-US" sz="1000" b="0" i="0" dirty="0">
                <a:solidFill>
                  <a:srgbClr val="232629"/>
                </a:solidFill>
                <a:effectLst/>
              </a:rPr>
              <a:t>Baseline CPI is 1 (given in the problem statement). So you just need to find the CPI of the memory accesses.</a:t>
            </a:r>
          </a:p>
          <a:p>
            <a:pPr algn="l" fontAlgn="base"/>
            <a:endParaRPr lang="en-US" sz="1000" b="0" i="0" dirty="0">
              <a:solidFill>
                <a:srgbClr val="232629"/>
              </a:solidFill>
              <a:effectLst/>
            </a:endParaRPr>
          </a:p>
          <a:p>
            <a:pPr algn="l" fontAlgn="base"/>
            <a:r>
              <a:rPr lang="en-US" sz="1000" b="0" i="0" dirty="0">
                <a:solidFill>
                  <a:srgbClr val="232629"/>
                </a:solidFill>
                <a:effectLst/>
              </a:rPr>
              <a:t>If the memory access is a hit in the cache then we assume that the CPI is the same as the baseline CPI. If it is a miss then it will be the miss latency.</a:t>
            </a:r>
          </a:p>
          <a:p>
            <a:pPr algn="l" fontAlgn="base"/>
            <a:endParaRPr lang="en-US" sz="1000" b="0" i="0" dirty="0">
              <a:solidFill>
                <a:srgbClr val="232629"/>
              </a:solidFill>
              <a:effectLst/>
            </a:endParaRPr>
          </a:p>
          <a:p>
            <a:pPr algn="l" fontAlgn="base"/>
            <a:r>
              <a:rPr lang="en-US" sz="1000" b="0" i="0" dirty="0">
                <a:solidFill>
                  <a:srgbClr val="232629"/>
                </a:solidFill>
                <a:effectLst/>
              </a:rPr>
              <a:t>So you have 33% of instructions that are memory accesses. Of those the ones that are misses will take 10 cycles. </a:t>
            </a:r>
          </a:p>
          <a:p>
            <a:pPr algn="l" fontAlgn="base"/>
            <a:endParaRPr lang="en-US" sz="1000" b="0" i="0" dirty="0">
              <a:solidFill>
                <a:srgbClr val="232629"/>
              </a:solidFill>
              <a:effectLst/>
            </a:endParaRPr>
          </a:p>
          <a:p>
            <a:pPr algn="l" fontAlgn="base"/>
            <a:r>
              <a:rPr lang="en-US" sz="1000" b="0" i="0" dirty="0">
                <a:solidFill>
                  <a:srgbClr val="232629"/>
                </a:solidFill>
                <a:effectLst/>
              </a:rPr>
              <a:t>So putting all of this together you get:</a:t>
            </a:r>
          </a:p>
          <a:p>
            <a:endParaRPr lang="en-US" altLang="en-US" sz="1000" dirty="0"/>
          </a:p>
          <a:p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CPI = miss rate*(.3333)*10 + 1 </a:t>
            </a:r>
          </a:p>
        </p:txBody>
      </p:sp>
    </p:spTree>
    <p:extLst>
      <p:ext uri="{BB962C8B-B14F-4D97-AF65-F5344CB8AC3E}">
        <p14:creationId xmlns:p14="http://schemas.microsoft.com/office/powerpoint/2010/main" val="35513738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4.5 Problem 5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384378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18:01 use of D-cache into(x) the stalls of D-cache.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18:05 Now how will you find out what is a percentage of time you are going to use the I-cache.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18:09 So, I-cache miss rate is 2 percent, D-cache miss rate is 4 percent.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18:15 And miss penalty is going to be 100 cycles.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18:18 It is mentioned that frequency of load store is 36 percent.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18:22 Only when there is a load store then only we are going to access the D-cache.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18:25 So, out of 100 instruction 36 instructions are load store instruction, meaning they will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18:31 have access to the data memory also.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18:36 So, when you have 100 instructions, all these 100 instructions will go to I-cache.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18:40 Out of this 100 instruction 36 of them will go to D-cache.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18:44 So, how many times you go to cache?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18:47 100 times to I-cache 36 time to D-cache, together 136 times you are going to the 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18:54 So, what is the percentage you use?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18:56 Out of the 100 and 36 times, 100 times I am going to I-cache.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2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2883220-1DF3-663A-08DA-BF16D17B56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3026087"/>
              </p:ext>
            </p:extLst>
          </p:nvPr>
        </p:nvGraphicFramePr>
        <p:xfrm>
          <a:off x="1691680" y="4620471"/>
          <a:ext cx="6093346" cy="22375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29360" imgH="2581200" progId="PBrush">
                  <p:embed/>
                </p:oleObj>
              </mc:Choice>
              <mc:Fallback>
                <p:oleObj name="Bitmap Image" r:id="rId2" imgW="7029360" imgH="2581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4620471"/>
                        <a:ext cx="6093346" cy="223752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6018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4.5 Problem 5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52028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19:01 So, 100 by 136 into(x) what is the stall cycles?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19:07 Miss rate into miss penalty 0.02 into(x) 100.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19:13 This is the stalls from the I-cache.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19:17 And for D-cache how many times you go you go only 36 times out of the 136 times.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19:22 Only 36 times we go to D-cache, and the stalls that is coming over here is like this.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19:30 Remember, we have to multiply the stalls with the weight factor equal to the percentage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19:38 use of the corresponding 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19:40 So, this is what you get 1.47 will be the left side and the right side 1.06.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19:50 Altogether making it has 2.53.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19:55 So, the stall cycles is 2.53 and what is the actual CPI now?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D00FF7E-0190-9C80-0B4F-D54E999D28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7694441"/>
              </p:ext>
            </p:extLst>
          </p:nvPr>
        </p:nvGraphicFramePr>
        <p:xfrm>
          <a:off x="1547664" y="3789040"/>
          <a:ext cx="5900564" cy="29029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24760" imgH="3505320" progId="PBrush">
                  <p:embed/>
                </p:oleObj>
              </mc:Choice>
              <mc:Fallback>
                <p:oleObj name="Bitmap Image" r:id="rId2" imgW="7124760" imgH="3505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47664" y="3789040"/>
                        <a:ext cx="5900564" cy="2902951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8986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4.5 Problem 5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683568" y="1268760"/>
            <a:ext cx="8241831" cy="108012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4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0" i="0" dirty="0">
                <a:solidFill>
                  <a:srgbClr val="000000"/>
                </a:solidFill>
                <a:effectLst/>
              </a:rPr>
              <a:t>19:55 So, the stall cycles is 2.53 and </a:t>
            </a:r>
            <a:r>
              <a:rPr lang="en-US" sz="1400" b="1" i="0" dirty="0">
                <a:solidFill>
                  <a:srgbClr val="C00000"/>
                </a:solidFill>
                <a:effectLst/>
              </a:rPr>
              <a:t>what is the actual CPI now?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0" i="0" dirty="0">
                <a:solidFill>
                  <a:srgbClr val="000000"/>
                </a:solidFill>
                <a:effectLst/>
              </a:rPr>
              <a:t>20:02 The base CPI of 2 plus 2.53 so, total we have 4.53 is the CPI of the real machine.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0" i="0" dirty="0">
                <a:solidFill>
                  <a:srgbClr val="000000"/>
                </a:solidFill>
                <a:effectLst/>
              </a:rPr>
              <a:t>20:17 So, what is the overall speed up that you are going to get.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98005D5-BF11-F31D-6C71-55E58EB428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6749938"/>
              </p:ext>
            </p:extLst>
          </p:nvPr>
        </p:nvGraphicFramePr>
        <p:xfrm>
          <a:off x="1691680" y="2780928"/>
          <a:ext cx="6120680" cy="312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34120" imgH="3648240" progId="PBrush">
                  <p:embed/>
                </p:oleObj>
              </mc:Choice>
              <mc:Fallback>
                <p:oleObj name="Bitmap Image" r:id="rId2" imgW="7134120" imgH="3648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2780928"/>
                        <a:ext cx="6120680" cy="31298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8972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4.3 Problem 3 (Continue)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2134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A822D059-3DB4-939A-8BBD-A8370C9E39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4082236"/>
              </p:ext>
            </p:extLst>
          </p:nvPr>
        </p:nvGraphicFramePr>
        <p:xfrm>
          <a:off x="1763688" y="3429000"/>
          <a:ext cx="6346329" cy="32779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10440" imgH="3724200" progId="PBrush">
                  <p:embed/>
                </p:oleObj>
              </mc:Choice>
              <mc:Fallback>
                <p:oleObj name="Bitmap Image" r:id="rId2" imgW="7210440" imgH="3724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63688" y="3429000"/>
                        <a:ext cx="6346329" cy="327795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4.5 Problem 5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683568" y="1268760"/>
            <a:ext cx="8241831" cy="165618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4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0" i="0" dirty="0">
                <a:solidFill>
                  <a:srgbClr val="000000"/>
                </a:solidFill>
                <a:effectLst/>
              </a:rPr>
              <a:t>20:20 Speed up is defined as CPI with the modification.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0" i="0" dirty="0">
                <a:solidFill>
                  <a:srgbClr val="000000"/>
                </a:solidFill>
                <a:effectLst/>
              </a:rPr>
              <a:t>20:24 So, the speed up that you are going to get is 4.53 divided by the CPI of the ideal machine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0" i="0" dirty="0">
                <a:solidFill>
                  <a:srgbClr val="000000"/>
                </a:solidFill>
                <a:effectLst/>
              </a:rPr>
              <a:t>20:32 is 2.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0" i="0" dirty="0">
                <a:solidFill>
                  <a:srgbClr val="000000"/>
                </a:solidFill>
                <a:effectLst/>
              </a:rPr>
              <a:t>20:33 So, it is 2.265 times.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0" i="0" dirty="0">
                <a:solidFill>
                  <a:srgbClr val="000000"/>
                </a:solidFill>
                <a:effectLst/>
              </a:rPr>
              <a:t>20:38 So, the answer the speed up is 2.265.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6B359BE-AEE0-4494-23FC-23D5FB3A8A1D}"/>
              </a:ext>
            </a:extLst>
          </p:cNvPr>
          <p:cNvSpPr/>
          <p:nvPr/>
        </p:nvSpPr>
        <p:spPr>
          <a:xfrm>
            <a:off x="1907704" y="5661248"/>
            <a:ext cx="1296144" cy="93610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320037F-03D2-D77A-FE8B-E627A0375CCE}"/>
              </a:ext>
            </a:extLst>
          </p:cNvPr>
          <p:cNvSpPr/>
          <p:nvPr/>
        </p:nvSpPr>
        <p:spPr>
          <a:xfrm>
            <a:off x="4860032" y="4725144"/>
            <a:ext cx="1152128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314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A822D059-3DB4-939A-8BBD-A8370C9E39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232156"/>
              </p:ext>
            </p:extLst>
          </p:nvPr>
        </p:nvGraphicFramePr>
        <p:xfrm>
          <a:off x="1907704" y="2852936"/>
          <a:ext cx="6346329" cy="32779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10440" imgH="3724200" progId="PBrush">
                  <p:embed/>
                </p:oleObj>
              </mc:Choice>
              <mc:Fallback>
                <p:oleObj name="Bitmap Image" r:id="rId2" imgW="7210440" imgH="372420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A822D059-3DB4-939A-8BBD-A8370C9E397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07704" y="2852936"/>
                        <a:ext cx="6346329" cy="327795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4.5 Problem 5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683568" y="1268760"/>
            <a:ext cx="8241831" cy="86409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4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0" i="0" dirty="0">
                <a:solidFill>
                  <a:srgbClr val="000000"/>
                </a:solidFill>
                <a:effectLst/>
              </a:rPr>
              <a:t>20:41 So, in order </a:t>
            </a:r>
            <a:r>
              <a:rPr lang="en-US" sz="1400" b="1" i="0" dirty="0">
                <a:solidFill>
                  <a:srgbClr val="C00000"/>
                </a:solidFill>
                <a:effectLst/>
              </a:rPr>
              <a:t>to re-summarize this question; in the question the miss rate of I-cache and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1" i="0" dirty="0">
                <a:solidFill>
                  <a:srgbClr val="C00000"/>
                </a:solidFill>
                <a:effectLst/>
              </a:rPr>
              <a:t>20:56 D-cache is given, what is the percentage of load store instruction is given</a:t>
            </a:r>
            <a:r>
              <a:rPr lang="en-US" sz="1400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4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43033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4.5 Problem 5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01622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21:00 Percentage of load store instruction will really help us to find out how what is the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21:05 fraction of time that we are going to use D-cache.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21:09 If you have 36 percent of instructions which are load store, then in 100 instruction 36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21:16 instructions will be load store means I go to D-cache 36 times.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21:19 So, out of 136 times that I go to cache 100 times to I-cache and 36 times to D-cache,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21:24 I can easily find out the fraction.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21:26 So, that is the </a:t>
            </a:r>
            <a:r>
              <a:rPr lang="en-US" sz="1200" b="1" i="0" dirty="0">
                <a:solidFill>
                  <a:srgbClr val="C00000"/>
                </a:solidFill>
                <a:effectLst/>
              </a:rPr>
              <a:t>reason 100 by 136 is the fraction of time I go to I-cache</a:t>
            </a:r>
            <a:r>
              <a:rPr lang="en-US" sz="1200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21:31 </a:t>
            </a:r>
            <a:r>
              <a:rPr lang="en-US" sz="1200" b="1" i="0" dirty="0">
                <a:solidFill>
                  <a:srgbClr val="C00000"/>
                </a:solidFill>
                <a:effectLst/>
              </a:rPr>
              <a:t>36 by 136 is the fraction of time that we go to D-cache</a:t>
            </a:r>
            <a:r>
              <a:rPr lang="en-US" sz="1200" b="0" i="0" dirty="0">
                <a:solidFill>
                  <a:srgbClr val="000000"/>
                </a:solidFill>
                <a:effectLst/>
              </a:rPr>
              <a:t>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22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C5CBADC-A95B-57E2-3DDC-54C1575F33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5398669"/>
              </p:ext>
            </p:extLst>
          </p:nvPr>
        </p:nvGraphicFramePr>
        <p:xfrm>
          <a:off x="1691680" y="3429000"/>
          <a:ext cx="6018661" cy="3068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10440" imgH="3676680" progId="PBrush">
                  <p:embed/>
                </p:oleObj>
              </mc:Choice>
              <mc:Fallback>
                <p:oleObj name="Bitmap Image" r:id="rId2" imgW="7210440" imgH="3676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3429000"/>
                        <a:ext cx="6018661" cy="306896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04300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4.5 Problem 5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584178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21:36 And this is the miss rate into miss penalty component.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21:38 So, upon solving we get stalls of 2.53 our ideal case is 2.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21:45 So, 2 plus 2.53, 4.53 is the stall.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21:49 And if you look at the speed up it is 4.53 that is the CPI of the real machine divided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21:54 by 2 that is CPI of the ideal machine.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21:58 This is the way how we are going to solve this.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23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3B138D7-1D91-A6D4-0CE3-17D5B13971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2736262"/>
              </p:ext>
            </p:extLst>
          </p:nvPr>
        </p:nvGraphicFramePr>
        <p:xfrm>
          <a:off x="1331640" y="2996952"/>
          <a:ext cx="6486153" cy="33773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34120" imgH="3714840" progId="PBrush">
                  <p:embed/>
                </p:oleObj>
              </mc:Choice>
              <mc:Fallback>
                <p:oleObj name="Bitmap Image" r:id="rId2" imgW="7134120" imgH="3714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31640" y="2996952"/>
                        <a:ext cx="6486153" cy="337730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16905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24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03887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09634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22:00 Now, will move to problem number 6, </a:t>
            </a:r>
            <a:r>
              <a:rPr lang="en-US" sz="1200" b="1" i="0" dirty="0">
                <a:solidFill>
                  <a:srgbClr val="C00000"/>
                </a:solidFill>
                <a:effectLst/>
              </a:rPr>
              <a:t>in problem number 6 </a:t>
            </a:r>
            <a:r>
              <a:rPr lang="en-US" sz="1200" b="0" i="0" dirty="0">
                <a:solidFill>
                  <a:srgbClr val="000000"/>
                </a:solidFill>
                <a:effectLst/>
              </a:rPr>
              <a:t>we have given a scenario of a hierarchical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22:07 cache memory with an L1 cache and an L2 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22:09 The address of a program and it is corresponding data is also given.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22:13 And we have to find out through which all set numbers is data will move.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22:18 Consider a 32-bit processor with the 16 KB direct mapped L1 cache, that use a block size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22:23 of 4 words.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22:24 So, let us try to stress on the important kinds.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22:28 It is a 32-bit processor, 16 KB direct mapped L1 cache that use a block size of 4.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22:34 It was an L2 cache of 256 KB which is 4 way associative with a block size of 8 words.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22:42 System use a byte addressable 256 MB DRAM.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22:47 Upon running a program 16 consecutive fix the length instruction, each instruction is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22:52 also one word one word is given of 32 bit.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22:54 So, we have each instruction is 4 byte, starting at main memory address 0x8226620 are executed.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F16DBB0-148C-5E18-E4A6-3975889CD1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1297552"/>
              </p:ext>
            </p:extLst>
          </p:nvPr>
        </p:nvGraphicFramePr>
        <p:xfrm>
          <a:off x="1691680" y="4365104"/>
          <a:ext cx="5934472" cy="23291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86600" imgH="2781360" progId="PBrush">
                  <p:embed/>
                </p:oleObj>
              </mc:Choice>
              <mc:Fallback>
                <p:oleObj name="Bitmap Image" r:id="rId2" imgW="7086600" imgH="2781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4365104"/>
                        <a:ext cx="5934472" cy="2329121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96451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15213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23:01 These instructions operate on an array a of 8 words.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23:07 With starting address 42AF578.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23:12 Assuming caches are initially empty indicate the non-empty sets on L1 cache and L2 cache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23:17 after the execution.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26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7AC9C97-E0EC-78A0-E818-923F0617FF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7835290"/>
              </p:ext>
            </p:extLst>
          </p:nvPr>
        </p:nvGraphicFramePr>
        <p:xfrm>
          <a:off x="1043608" y="2708920"/>
          <a:ext cx="7067550" cy="270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67520" imgH="2705040" progId="PBrush">
                  <p:embed/>
                </p:oleObj>
              </mc:Choice>
              <mc:Fallback>
                <p:oleObj name="Bitmap Image" r:id="rId2" imgW="7067520" imgH="2705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2708920"/>
                        <a:ext cx="7067550" cy="27051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64951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4482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23:18 Let us try to summarize what is given in the question.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23:22 You have the processor whose word length is 4 bytes 32 bit.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23:27 Now you have 2 levels of cache; L1 cache and L2 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23:30 Now, L1 cache as a capacity of 4 words, L2 cache as a capacity of 8 words; </a:t>
            </a:r>
            <a:r>
              <a:rPr lang="en-US" sz="1200" b="1" i="0" dirty="0">
                <a:solidFill>
                  <a:srgbClr val="C00000"/>
                </a:solidFill>
                <a:effectLst/>
              </a:rPr>
              <a:t>L1 cache is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i="0" dirty="0">
                <a:solidFill>
                  <a:srgbClr val="C00000"/>
                </a:solidFill>
                <a:effectLst/>
              </a:rPr>
              <a:t>23:36 directly mapped, it is 16 KB. L2 cache is 256 KB it is 4 way associative</a:t>
            </a:r>
            <a:r>
              <a:rPr lang="en-US" sz="1200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23:41 The main memory system has 256 MB RAM so; that means, physical address is 28 bit, 256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23:49 MB is 2 power 28.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23:51 Now upon running program, you are telling that there are 16 instructions that are fetched.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23:56 The from where it is fetched than address is given.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23:58 So, if you split the address into tag index and offset you know where this is getting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27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34539CE-9E89-7E68-1C66-911EA3F922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9833318"/>
              </p:ext>
            </p:extLst>
          </p:nvPr>
        </p:nvGraphicFramePr>
        <p:xfrm>
          <a:off x="1043608" y="3861048"/>
          <a:ext cx="7067550" cy="270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67520" imgH="2705040" progId="PBrush">
                  <p:embed/>
                </p:oleObj>
              </mc:Choice>
              <mc:Fallback>
                <p:oleObj name="Bitmap Image" r:id="rId2" imgW="7067520" imgH="270504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F7AC9C97-E0EC-78A0-E818-923F0617FF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3861048"/>
                        <a:ext cx="7067550" cy="27051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815893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2322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24:03 mapped.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24:04 Similarly, upon execution of this instruction they are going to access an array whose address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24:08 is also given.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24:09 So, 8 words of the array is also accessed.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24:12 </a:t>
            </a:r>
            <a:r>
              <a:rPr lang="en-US" sz="1200" b="1" i="0" dirty="0">
                <a:solidFill>
                  <a:srgbClr val="C00000"/>
                </a:solidFill>
                <a:effectLst/>
              </a:rPr>
              <a:t>16 words from I-cache or from the instruction, and 8 words from the data is accessed</a:t>
            </a:r>
            <a:r>
              <a:rPr lang="en-US" sz="1200" b="0" i="0" dirty="0">
                <a:solidFill>
                  <a:srgbClr val="000000"/>
                </a:solidFill>
                <a:effectLst/>
              </a:rPr>
              <a:t> they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24:18 initially.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24:19 Since the cache is empty first they are brought to L2 then they are brought to L1.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24:23 After the program is done we have to find out which are the places or set numbers in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24:31 these respective caches.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28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1BF6B74-AFD7-9477-FDE2-39BEE67313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0083789"/>
              </p:ext>
            </p:extLst>
          </p:nvPr>
        </p:nvGraphicFramePr>
        <p:xfrm>
          <a:off x="1043608" y="3861048"/>
          <a:ext cx="7067550" cy="270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67520" imgH="2705040" progId="PBrush">
                  <p:embed/>
                </p:oleObj>
              </mc:Choice>
              <mc:Fallback>
                <p:oleObj name="Bitmap Image" r:id="rId2" imgW="7067520" imgH="270504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34539CE-9E89-7E68-1C66-911EA3F922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3861048"/>
                        <a:ext cx="7067550" cy="27051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28956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95233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24:32 This is what is being given it is a 32-bit processor.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24:35 One word is 4 bytes, 256 MB DRAM so; that means, it is 28 bit address.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24:39 So, these are the data that is given.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24:41 Now, L1 cache is directly mapped in 16 KB directly mapped with block size of 4 words.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24:49 So, when you have block size of 4 words, 4 words into(x) each of the word is 4 byte that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24:55 gives you my block sizes 16 bytes.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24:58 Now let us find out what is the number of sets in the L1 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25:05 Cache size is 16 KB.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25:06 So, it is 2 power 14 divided by block size it is 16 bytes that is 2 power 4 into associativity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25:16 is one that is direct mapped.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25:18 So, it gets 2 power 10.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25:20 So, we got to that the number of sets is 2 power 10.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2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29</a:t>
            </a:fld>
            <a:endParaRPr lang="zh-TW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A8AA37-D6E8-3F51-D28B-F3022581321F}"/>
              </a:ext>
            </a:extLst>
          </p:cNvPr>
          <p:cNvSpPr txBox="1"/>
          <p:nvPr/>
        </p:nvSpPr>
        <p:spPr>
          <a:xfrm>
            <a:off x="5940152" y="1772816"/>
            <a:ext cx="2232248" cy="246221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28 bits address = 2^8 x 2^10 = 256 MB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25D3C0-338A-38F5-7A8B-B37FA7DDCBF7}"/>
              </a:ext>
            </a:extLst>
          </p:cNvPr>
          <p:cNvSpPr txBox="1"/>
          <p:nvPr/>
        </p:nvSpPr>
        <p:spPr>
          <a:xfrm>
            <a:off x="5580112" y="2636912"/>
            <a:ext cx="1944216" cy="246221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4 words = 4 x 4 bytes = 16 bytes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8AF3571-9D92-43C4-D19F-71CA0F9D02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1948833"/>
              </p:ext>
            </p:extLst>
          </p:nvPr>
        </p:nvGraphicFramePr>
        <p:xfrm>
          <a:off x="1115616" y="4365104"/>
          <a:ext cx="7191375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91360" imgH="1771560" progId="PBrush">
                  <p:embed/>
                </p:oleObj>
              </mc:Choice>
              <mc:Fallback>
                <p:oleObj name="Bitmap Image" r:id="rId2" imgW="7191360" imgH="1771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5616" y="4365104"/>
                        <a:ext cx="7191375" cy="17716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4227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4.3 Problem 3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88032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10:11 So, miss rate is going to be 10 percent 0.1 into miss penalty is 300.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10:17 So, you will get a value 35.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10:20 So, average memory access time for the first case is 35, 35 nanosecond.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10:25 Why we compute average memory access time?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10:28 Because second portion of the question is if doubling the cache memory, if doubling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10:33 the cache memory block size will reduce is going to reduce your miss rate to 3 percent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10:39 does it reduce average memory access time.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10:41 So, for first case average memory access time is 35.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10:45 Let us see what is the next case; so, we have in case 1 our average memory access time is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10:51 35 nanosecond.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10:54 Now in case 2 we are going to double the block size.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10:58 So, the number of words so, my block size is now 128 byte divided by 4 byte is one word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DC07355-2A70-95BD-6F4F-2A5481AA319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181514"/>
              </p:ext>
            </p:extLst>
          </p:nvPr>
        </p:nvGraphicFramePr>
        <p:xfrm>
          <a:off x="2195736" y="4221088"/>
          <a:ext cx="5284787" cy="2495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285232" imgH="2494772" progId="PBrush">
                  <p:embed/>
                </p:oleObj>
              </mc:Choice>
              <mc:Fallback>
                <p:oleObj name="Bitmap Image" r:id="rId2" imgW="5285232" imgH="2494772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95736" y="4221088"/>
                        <a:ext cx="5284787" cy="2495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ACB0804-4885-C646-E0ED-D0D48A50C63E}"/>
              </a:ext>
            </a:extLst>
          </p:cNvPr>
          <p:cNvSpPr/>
          <p:nvPr/>
        </p:nvSpPr>
        <p:spPr>
          <a:xfrm>
            <a:off x="4644008" y="1916832"/>
            <a:ext cx="1296144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2D3B174-7F31-CA51-F70C-2E1409F0CEFF}"/>
              </a:ext>
            </a:extLst>
          </p:cNvPr>
          <p:cNvSpPr/>
          <p:nvPr/>
        </p:nvSpPr>
        <p:spPr>
          <a:xfrm>
            <a:off x="6084168" y="6381328"/>
            <a:ext cx="648072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35D9987-6265-B5ED-E09F-577CD9727B2A}"/>
              </a:ext>
            </a:extLst>
          </p:cNvPr>
          <p:cNvCxnSpPr>
            <a:stCxn id="8" idx="2"/>
          </p:cNvCxnSpPr>
          <p:nvPr/>
        </p:nvCxnSpPr>
        <p:spPr>
          <a:xfrm>
            <a:off x="5292080" y="2204864"/>
            <a:ext cx="1152128" cy="4176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8120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664298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25:24 So, when you split the address.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25:27 You have 10 bits in the index.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25:29 Your block size is 16 bytes.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25:32 So, you have 4 bits for the offset.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25:36 Now within this 4 bit the 2 bit will tell what is the word.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25:39 So, I can accommodate only 4 words, these first 2 bits will tell which is the word and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25:44 the last 2 bit is actually byte within this word.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25:47 So, 10 plus 4, 14 I have total of 28 bits.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25:52 So, I have a tag of 14.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25:54 This is how you are going to solve.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 25:57 So, when you have an address, from the address these 10 bits has to be extracted.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2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30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66654C3-C655-F327-3939-E33805371D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938548"/>
              </p:ext>
            </p:extLst>
          </p:nvPr>
        </p:nvGraphicFramePr>
        <p:xfrm>
          <a:off x="827584" y="4005064"/>
          <a:ext cx="7143750" cy="1952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43840" imgH="1952640" progId="PBrush">
                  <p:embed/>
                </p:oleObj>
              </mc:Choice>
              <mc:Fallback>
                <p:oleObj name="Bitmap Image" r:id="rId2" imgW="7143840" imgH="1952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4005064"/>
                        <a:ext cx="7143750" cy="19526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22351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4482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26:05 Now if you go to the L2 cache it is 256 KB. 4 way associative and block size is 8 words.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26:13 So, when you are block size is 8 words, 8 words each of the word is going to be 4 bytes.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26:19 So, 32 byte is going to be your block size.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26:22 Let us find out the number of sets in the L2 cache, 256 k that makes it up to 2 power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26:33 18 divided by; block size is 2 power 5, the associativity is 2 power 2 it is 4 way associative.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26:44 So, equation is cache size divided by block size into(x) associativity.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26:47 So, it is 2 power 18 divided by 2 power 7.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26:54 So, that will give you 2 power 11.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26:58 So, the split up is you have 11-bit index and 5 bit offset, and you have a 12 bit tag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27:07 is; this 5 bits you are going to divide into 3 and 2.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31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86792FD-B6A6-0EF4-4079-C5F89C00B9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250374"/>
              </p:ext>
            </p:extLst>
          </p:nvPr>
        </p:nvGraphicFramePr>
        <p:xfrm>
          <a:off x="1835696" y="3717032"/>
          <a:ext cx="5564907" cy="2913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77240" imgH="3705120" progId="PBrush">
                  <p:embed/>
                </p:oleObj>
              </mc:Choice>
              <mc:Fallback>
                <p:oleObj name="Bitmap Image" r:id="rId2" imgW="7077240" imgH="3705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35696" y="3717032"/>
                        <a:ext cx="5564907" cy="29135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71593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44016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27:11 The first 3 bits of this 5 bit will tell you; which is the word that is out there are totally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27:16 8 words.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27:17 So, 3 bits are required for word.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27:19 And the remaining 2 bit is byte within this word.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27:21 So, with this we have found out what are the total number of set numbers.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32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AE3C858-8F38-E7A4-C32B-3DD4FDD91F2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7605806"/>
              </p:ext>
            </p:extLst>
          </p:nvPr>
        </p:nvGraphicFramePr>
        <p:xfrm>
          <a:off x="1043608" y="2780928"/>
          <a:ext cx="7134225" cy="3590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34120" imgH="3591000" progId="PBrush">
                  <p:embed/>
                </p:oleObj>
              </mc:Choice>
              <mc:Fallback>
                <p:oleObj name="Bitmap Image" r:id="rId2" imgW="7134120" imgH="3591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2780928"/>
                        <a:ext cx="7134225" cy="35909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27346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93610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27:26 And once you have the address with you, it is these 10 bits what is mentioned in this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27:31 L1 cache, you find out these 10 bits that will tell you to which set number it is mapped,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27:36 look at these 11 bits it will tell you to which set number it is mapped in the L2 cache.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1114BA3-EF92-67FF-9F4E-18F6779DE7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8030452"/>
              </p:ext>
            </p:extLst>
          </p:nvPr>
        </p:nvGraphicFramePr>
        <p:xfrm>
          <a:off x="1475656" y="3212976"/>
          <a:ext cx="6221363" cy="30737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29520" imgH="3571920" progId="PBrush">
                  <p:embed/>
                </p:oleObj>
              </mc:Choice>
              <mc:Fallback>
                <p:oleObj name="Bitmap Image" r:id="rId2" imgW="7229520" imgH="3571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3212976"/>
                        <a:ext cx="6221363" cy="3073796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24601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864098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27:44 Now, instruction 0x8226620 16 consecutive fixed length instructions, each is one word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27:50 and this is what is your data.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27:52 So, once you have the split up we can further find it out.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34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10EEE30-5414-1A5A-6969-109FC482FF0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7341150"/>
              </p:ext>
            </p:extLst>
          </p:nvPr>
        </p:nvGraphicFramePr>
        <p:xfrm>
          <a:off x="899592" y="2276872"/>
          <a:ext cx="7286625" cy="3752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86760" imgH="3753000" progId="PBrush">
                  <p:embed/>
                </p:oleObj>
              </mc:Choice>
              <mc:Fallback>
                <p:oleObj name="Bitmap Image" r:id="rId2" imgW="7286760" imgH="3753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2276872"/>
                        <a:ext cx="7286625" cy="37528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5097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57606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27:56 So, L1 cache is 16 KB this directly mapped we have told; that is, so the split up of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35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9152140-769C-0E84-BC54-621D1F44B3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8739003"/>
              </p:ext>
            </p:extLst>
          </p:nvPr>
        </p:nvGraphicFramePr>
        <p:xfrm>
          <a:off x="1028700" y="2686050"/>
          <a:ext cx="7086600" cy="1485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86600" imgH="1486080" progId="PBrush">
                  <p:embed/>
                </p:oleObj>
              </mc:Choice>
              <mc:Fallback>
                <p:oleObj name="Bitmap Image" r:id="rId2" imgW="7086600" imgH="1486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8700" y="2686050"/>
                        <a:ext cx="7086600" cy="14859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16716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80831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28:01 the L1 cache is you have 14 plus 10 plus 4.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28:07 This is going to be the split up of L1 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28:09 Let us find out how are you going to get this split up.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28:14 Now you have 8226620.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28:16 So, when you write this 8226620, out of it this 10 bit has to be extracted.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28:24 So, I am going to write this portion only 6620.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28:30 6 is 0110, next 6 is 0110.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28:35 2 is 0010 and the last 0 is 0000.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28:40 So, in this there are actually 16 bits out of which this 14 bits we have to extract.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28:46 So, these 14 bits is this.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28:51 So, when I take a block, we can see that from the offset it is on the beginning of the block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36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F9829A3-26A3-FC33-07B7-31520FF700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7696872"/>
              </p:ext>
            </p:extLst>
          </p:nvPr>
        </p:nvGraphicFramePr>
        <p:xfrm>
          <a:off x="1691680" y="4005064"/>
          <a:ext cx="5238775" cy="27363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39080" imgH="3676680" progId="PBrush">
                  <p:embed/>
                </p:oleObj>
              </mc:Choice>
              <mc:Fallback>
                <p:oleObj name="Bitmap Image" r:id="rId2" imgW="7039080" imgH="3676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4005064"/>
                        <a:ext cx="5238775" cy="2736356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95795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87221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29:01 itself.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29:02 So, 1001100010 is the 10-bit value which will tell to which the set number this is going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29:11 to map 1001100010.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29:16 This value with 610 if you convert this binary value into decimal the value is 610.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29:22 So, 610 set will accommodate 4 words.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29:28 Then 611 will accommodate another 4 words, 612 will accommodate the next 4 words, and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29:37 613 will accommodate the next 4 words.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37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A7DDF90-576B-0020-A9BF-76A240DFBD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379720"/>
              </p:ext>
            </p:extLst>
          </p:nvPr>
        </p:nvGraphicFramePr>
        <p:xfrm>
          <a:off x="2123728" y="3284984"/>
          <a:ext cx="5958855" cy="31124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39080" imgH="3676680" progId="PBrush">
                  <p:embed/>
                </p:oleObj>
              </mc:Choice>
              <mc:Fallback>
                <p:oleObj name="Bitmap Image" r:id="rId2" imgW="7039080" imgH="3676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23728" y="3284984"/>
                        <a:ext cx="5958855" cy="3112474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DA3334F7-4020-1905-DC98-2EF468B123FF}"/>
              </a:ext>
            </a:extLst>
          </p:cNvPr>
          <p:cNvSpPr/>
          <p:nvPr/>
        </p:nvSpPr>
        <p:spPr>
          <a:xfrm>
            <a:off x="3995936" y="5157192"/>
            <a:ext cx="1368152" cy="119675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7255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2F18DF4-C02E-F5FB-FE80-B4951E3DC9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8178472"/>
              </p:ext>
            </p:extLst>
          </p:nvPr>
        </p:nvGraphicFramePr>
        <p:xfrm>
          <a:off x="1187624" y="2780928"/>
          <a:ext cx="7105650" cy="3590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05680" imgH="3591000" progId="PBrush">
                  <p:embed/>
                </p:oleObj>
              </mc:Choice>
              <mc:Fallback>
                <p:oleObj name="Bitmap Image" r:id="rId2" imgW="7105680" imgH="3591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2780928"/>
                        <a:ext cx="7105650" cy="35909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>
                <a:solidFill>
                  <a:srgbClr val="FFFF00"/>
                </a:solidFill>
              </a:rPr>
              <a:t>4.6 Problem 6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36815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29:40 So, together I have now 16 words that are getting accessed.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29:45 So, 612 to 613, these 4 set numbers of your L1 cache will be occupied upon successfully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29:54 bringing 16 instruction words from the location 0x8226620.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29:59 Now, if you look at the data portion.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38</a:t>
            </a:fld>
            <a:endParaRPr lang="zh-TW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3334F7-4020-1905-DC98-2EF468B123FF}"/>
              </a:ext>
            </a:extLst>
          </p:cNvPr>
          <p:cNvSpPr/>
          <p:nvPr/>
        </p:nvSpPr>
        <p:spPr>
          <a:xfrm>
            <a:off x="3347864" y="4797152"/>
            <a:ext cx="2160240" cy="14401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3188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39</a:t>
            </a:fld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4.3 Problem 3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08823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11:08 so, you have now 32 words.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11:10 Now, when you take the miss penalty out of 32 word the first word is going to take 150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11:17 nanosecond.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11:18 Plus, you have 31 more words.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11:20 Each word is going to take 10 more nanosecond each.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11:23 So, it is 150 plus 310 that is going to be 460.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11:30 So, 460 nanosecond is the miss penalty of the optimized 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11:35 Now, let us try to find out what is the average memory access time with this one.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B2EF5FA-3F82-20CB-FA15-E25324D174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3373429"/>
              </p:ext>
            </p:extLst>
          </p:nvPr>
        </p:nvGraphicFramePr>
        <p:xfrm>
          <a:off x="1331640" y="4005064"/>
          <a:ext cx="6390903" cy="2706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39080" imgH="2981160" progId="PBrush">
                  <p:embed/>
                </p:oleObj>
              </mc:Choice>
              <mc:Fallback>
                <p:oleObj name="Bitmap Image" r:id="rId2" imgW="7039080" imgH="2981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31640" y="4005064"/>
                        <a:ext cx="6390903" cy="270683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D97AF4AE-01D7-E570-4988-6DD741F56DA0}"/>
              </a:ext>
            </a:extLst>
          </p:cNvPr>
          <p:cNvSpPr/>
          <p:nvPr/>
        </p:nvSpPr>
        <p:spPr>
          <a:xfrm>
            <a:off x="2987824" y="6021288"/>
            <a:ext cx="792088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399118-5450-5A19-0EA4-86C50CBF3BE8}"/>
              </a:ext>
            </a:extLst>
          </p:cNvPr>
          <p:cNvSpPr/>
          <p:nvPr/>
        </p:nvSpPr>
        <p:spPr>
          <a:xfrm>
            <a:off x="3635896" y="2564904"/>
            <a:ext cx="504056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3A5F873-4E55-C1FC-2B56-4509BDBE05AC}"/>
              </a:ext>
            </a:extLst>
          </p:cNvPr>
          <p:cNvCxnSpPr>
            <a:cxnSpLocks/>
          </p:cNvCxnSpPr>
          <p:nvPr/>
        </p:nvCxnSpPr>
        <p:spPr>
          <a:xfrm>
            <a:off x="4139952" y="2708920"/>
            <a:ext cx="3168352" cy="35283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29BA50F6-9B18-0898-497F-37BC336D9B5F}"/>
              </a:ext>
            </a:extLst>
          </p:cNvPr>
          <p:cNvSpPr/>
          <p:nvPr/>
        </p:nvSpPr>
        <p:spPr>
          <a:xfrm>
            <a:off x="6948264" y="6237312"/>
            <a:ext cx="576064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4AB8750-F5D5-43FC-9EDB-6CCB1126F607}"/>
              </a:ext>
            </a:extLst>
          </p:cNvPr>
          <p:cNvSpPr txBox="1"/>
          <p:nvPr/>
        </p:nvSpPr>
        <p:spPr>
          <a:xfrm>
            <a:off x="179512" y="5661248"/>
            <a:ext cx="1152128" cy="40011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Double the block size = 128B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7B784C6-ECC7-BA12-0D8D-B406AD6049D8}"/>
              </a:ext>
            </a:extLst>
          </p:cNvPr>
          <p:cNvCxnSpPr>
            <a:stCxn id="16" idx="3"/>
            <a:endCxn id="10" idx="1"/>
          </p:cNvCxnSpPr>
          <p:nvPr/>
        </p:nvCxnSpPr>
        <p:spPr>
          <a:xfrm>
            <a:off x="1331640" y="5861303"/>
            <a:ext cx="1656184" cy="3400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4404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4.3 Problem 3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539552" y="1340768"/>
            <a:ext cx="8241831" cy="136815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11:42 So, average memory access time is to be defined as hit time.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11:48 So, the hit time value is same 5 plus, miss rate is come down to 0.03 into(x) 460.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12:00 And this is going to give you 18.8 nanosecond.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12:03 So, with the optimization so we can see that with the optimization, the average memory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12:13 access time is 18.8 nanosecond.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2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8F033AB-F3AD-EAA5-B9EF-C9573BB4B5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6936627"/>
              </p:ext>
            </p:extLst>
          </p:nvPr>
        </p:nvGraphicFramePr>
        <p:xfrm>
          <a:off x="899592" y="2708920"/>
          <a:ext cx="7105650" cy="3629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05680" imgH="3629160" progId="PBrush">
                  <p:embed/>
                </p:oleObj>
              </mc:Choice>
              <mc:Fallback>
                <p:oleObj name="Bitmap Image" r:id="rId2" imgW="7105680" imgH="3629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2708920"/>
                        <a:ext cx="7105650" cy="36290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7021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4.4 Problem 4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15213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(00:32/s40:09)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12:15 Whereas, the first case it was 35 nanosecond.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12:20 So, </a:t>
            </a:r>
            <a:r>
              <a:rPr lang="en-US" sz="1200" b="1" i="0" dirty="0">
                <a:solidFill>
                  <a:srgbClr val="C00000"/>
                </a:solidFill>
                <a:effectLst/>
              </a:rPr>
              <a:t>the question of if doubling the cache block size reduce miss rate to 3 percent,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i="0" dirty="0">
                <a:solidFill>
                  <a:srgbClr val="C00000"/>
                </a:solidFill>
                <a:effectLst/>
              </a:rPr>
              <a:t>12:24 does it reduce average memory access time?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i="0" dirty="0">
                <a:solidFill>
                  <a:srgbClr val="C00000"/>
                </a:solidFill>
                <a:effectLst/>
              </a:rPr>
              <a:t>12:27 The answer is yes.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B062F78-3228-27D3-A7BE-7B506D43AF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2369959"/>
              </p:ext>
            </p:extLst>
          </p:nvPr>
        </p:nvGraphicFramePr>
        <p:xfrm>
          <a:off x="1763688" y="2636912"/>
          <a:ext cx="5794648" cy="28742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62920" imgH="3552840" progId="PBrush">
                  <p:embed/>
                </p:oleObj>
              </mc:Choice>
              <mc:Fallback>
                <p:oleObj name="Bitmap Image" r:id="rId2" imgW="7162920" imgH="3552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63688" y="2636912"/>
                        <a:ext cx="5794648" cy="287420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6331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4.4 Problem 4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2022/9/10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6596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4.4 Problem 4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2322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12:28 Now, we move want to the </a:t>
            </a:r>
            <a:r>
              <a:rPr lang="en-US" sz="1200" b="1" i="0" dirty="0">
                <a:solidFill>
                  <a:srgbClr val="C00000"/>
                </a:solidFill>
                <a:effectLst/>
              </a:rPr>
              <a:t>fourth problem</a:t>
            </a:r>
            <a:r>
              <a:rPr lang="en-US" sz="1200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12:31 For a cache that has a miss rate of 3 percent and the miss penalty of 500 cycles.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12:38 In a program it was found that 50 percent of instructions are memory accesses that basically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12:43 load and store.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12:45 Find misses per 1000 instruction or it is also known as MPKI.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12:50 MPKI is a common measurement or a metric that is used in cache memory domain to express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12:57 how many hits or miss are there in a cache.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13:00 So, it is based upon the number of programs number of instruction that are executed misses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13:05 per kilo instruction.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9D7C1D8-4923-4D1D-38DA-31653C8EEE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5048968"/>
              </p:ext>
            </p:extLst>
          </p:nvPr>
        </p:nvGraphicFramePr>
        <p:xfrm>
          <a:off x="1115616" y="3717032"/>
          <a:ext cx="7019925" cy="187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20000" imgH="1876320" progId="PBrush">
                  <p:embed/>
                </p:oleObj>
              </mc:Choice>
              <mc:Fallback>
                <p:oleObj name="Bitmap Image" r:id="rId2" imgW="7020000" imgH="1876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5616" y="3717032"/>
                        <a:ext cx="7019925" cy="18764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2790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4.4 Problem 4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16835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1" dirty="0">
                <a:solidFill>
                  <a:schemeClr val="tx1"/>
                </a:solidFill>
              </a:rPr>
              <a:t>Cache Memory Optimization (Part 2) (00:32/40:09)</a:t>
            </a:r>
            <a:endParaRPr lang="en-US" sz="12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13:06 So, for every 1000 instruction that I fetch how many misses that is occurring.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13:12 So, we will try to solve this problem.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13:15 Miss rate is typically defined as number of misses encountered divided by number of memory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13:21 access need.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13:22 It can also be defined as misses per instruction divided by memory access per instruction because;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13:28 if the instruction side get cancelled it is same as misses per memory access.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13:33 So, the conventional equation of miss rate; which is defined as number of misses divided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13:38 by number of memory access.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13:40 We can also be written as misses per instruction divided by memory access per instruction.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13:47 This we could represent it as MR.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13:50 MR stands for Miss Rate is defined as MPI misses per instruction divided by MAPI memory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13:57 access per instruction.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200" b="0" i="0" dirty="0">
                <a:solidFill>
                  <a:srgbClr val="000000"/>
                </a:solidFill>
                <a:effectLst/>
              </a:rPr>
              <a:t>13:58 Or if you wanted to get what is MPI, it is miss rate into(x) memory access per instruction.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0F90848-6A4D-FD8E-7079-AD89C8E4D2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4625811"/>
              </p:ext>
            </p:extLst>
          </p:nvPr>
        </p:nvGraphicFramePr>
        <p:xfrm>
          <a:off x="1259632" y="4509120"/>
          <a:ext cx="6155829" cy="2004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020000" imgH="2286000" progId="PBrush">
                  <p:embed/>
                </p:oleObj>
              </mc:Choice>
              <mc:Fallback>
                <p:oleObj name="Bitmap Image" r:id="rId2" imgW="7020000" imgH="2286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59632" y="4509120"/>
                        <a:ext cx="6155829" cy="200461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4912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5710</TotalTime>
  <Words>4789</Words>
  <Application>Microsoft Office PowerPoint</Application>
  <PresentationFormat>On-screen Show (4:3)</PresentationFormat>
  <Paragraphs>462</Paragraphs>
  <Slides>39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Wingdings</vt:lpstr>
      <vt:lpstr>Office 佈景主題</vt:lpstr>
      <vt:lpstr>Bitmap Image</vt:lpstr>
      <vt:lpstr>4 Cache Memory Optimization (Part 2)</vt:lpstr>
      <vt:lpstr>4.3 Problem 3 (Continue)</vt:lpstr>
      <vt:lpstr>4.3 Problem 3</vt:lpstr>
      <vt:lpstr>4.3 Problem 3</vt:lpstr>
      <vt:lpstr>4.3 Problem 3</vt:lpstr>
      <vt:lpstr>4.4 Problem 4</vt:lpstr>
      <vt:lpstr>4.4 Problem 4</vt:lpstr>
      <vt:lpstr>4.4 Problem 4</vt:lpstr>
      <vt:lpstr>4.4 Problem 4</vt:lpstr>
      <vt:lpstr>4.4 Problem 4</vt:lpstr>
      <vt:lpstr>4.4 Problem 4</vt:lpstr>
      <vt:lpstr>4.4 Problem 4</vt:lpstr>
      <vt:lpstr>4.4 Problem 4</vt:lpstr>
      <vt:lpstr>4.5 Problem 5</vt:lpstr>
      <vt:lpstr>4.5 Problem 5</vt:lpstr>
      <vt:lpstr>4.5 Problem 5</vt:lpstr>
      <vt:lpstr>4.5 Problem 5</vt:lpstr>
      <vt:lpstr>4.5 Problem 5</vt:lpstr>
      <vt:lpstr>4.5 Problem 5</vt:lpstr>
      <vt:lpstr>4.5 Problem 5</vt:lpstr>
      <vt:lpstr>4.5 Problem 5</vt:lpstr>
      <vt:lpstr>4.5 Problem 5</vt:lpstr>
      <vt:lpstr>4.5 Problem 5</vt:lpstr>
      <vt:lpstr>4.6 Problem 6</vt:lpstr>
      <vt:lpstr>4.6 Problem 6</vt:lpstr>
      <vt:lpstr>4.6 Problem 6</vt:lpstr>
      <vt:lpstr>4.6 Problem 6</vt:lpstr>
      <vt:lpstr>4.6 Problem 6</vt:lpstr>
      <vt:lpstr>4.6 Problem 6</vt:lpstr>
      <vt:lpstr>4.6 Problem 6</vt:lpstr>
      <vt:lpstr>4.6 Problem 6</vt:lpstr>
      <vt:lpstr>4.6 Problem 6</vt:lpstr>
      <vt:lpstr>4.6 Problem 6</vt:lpstr>
      <vt:lpstr>4.6 Problem 6</vt:lpstr>
      <vt:lpstr>4.6 Problem 6</vt:lpstr>
      <vt:lpstr>4.6 Problem 6</vt:lpstr>
      <vt:lpstr>4.6 Problem 6</vt:lpstr>
      <vt:lpstr>4.6 Problem 6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1487</cp:revision>
  <dcterms:created xsi:type="dcterms:W3CDTF">2018-09-28T16:40:41Z</dcterms:created>
  <dcterms:modified xsi:type="dcterms:W3CDTF">2022-09-10T19:55:06Z</dcterms:modified>
</cp:coreProperties>
</file>

<file path=docProps/thumbnail.jpeg>
</file>